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332" r:id="rId3"/>
    <p:sldId id="327" r:id="rId4"/>
    <p:sldId id="328" r:id="rId5"/>
    <p:sldId id="338" r:id="rId6"/>
    <p:sldId id="326" r:id="rId7"/>
    <p:sldId id="331" r:id="rId8"/>
    <p:sldId id="333" r:id="rId9"/>
    <p:sldId id="334" r:id="rId10"/>
    <p:sldId id="335" r:id="rId11"/>
    <p:sldId id="336" r:id="rId12"/>
    <p:sldId id="337" r:id="rId13"/>
    <p:sldId id="339" r:id="rId14"/>
    <p:sldId id="320" r:id="rId15"/>
  </p:sldIdLst>
  <p:sldSz cx="9144000" cy="5143500" type="screen16x9"/>
  <p:notesSz cx="6858000" cy="9144000"/>
  <p:defaultTextStyle>
    <a:defPPr>
      <a:defRPr lang="ru-RU"/>
    </a:defPPr>
    <a:lvl1pPr marL="0" algn="l" defTabSz="7257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2880" algn="l" defTabSz="7257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5759" algn="l" defTabSz="7257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8639" algn="l" defTabSz="7257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1519" algn="l" defTabSz="7257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4398" algn="l" defTabSz="7257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7278" algn="l" defTabSz="7257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40157" algn="l" defTabSz="7257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3037" algn="l" defTabSz="7257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9B133B-F319-4068-8E60-F9B6EE4A0DDA}">
          <p14:sldIdLst>
            <p14:sldId id="280"/>
            <p14:sldId id="332"/>
            <p14:sldId id="327"/>
            <p14:sldId id="328"/>
            <p14:sldId id="338"/>
            <p14:sldId id="326"/>
            <p14:sldId id="331"/>
            <p14:sldId id="333"/>
            <p14:sldId id="334"/>
            <p14:sldId id="335"/>
            <p14:sldId id="336"/>
            <p14:sldId id="337"/>
            <p14:sldId id="339"/>
          </p14:sldIdLst>
        </p14:section>
        <p14:section name="Раздел без заголовка" id="{5787B4A1-44B6-49CC-9A0B-EB1887FC29C3}">
          <p14:sldIdLst>
            <p14:sldId id="32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3091" autoAdjust="0"/>
  </p:normalViewPr>
  <p:slideViewPr>
    <p:cSldViewPr>
      <p:cViewPr>
        <p:scale>
          <a:sx n="100" d="100"/>
          <a:sy n="100" d="100"/>
        </p:scale>
        <p:origin x="-1210" y="-3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5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7B3AC-3934-4240-AC23-93133FFCF57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06783-FA3C-42C9-A2E1-14156C00E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6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575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880" algn="l" defTabSz="72575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759" algn="l" defTabSz="72575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639" algn="l" defTabSz="72575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519" algn="l" defTabSz="72575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398" algn="l" defTabSz="72575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278" algn="l" defTabSz="72575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157" algn="l" defTabSz="72575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037" algn="l" defTabSz="72575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6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7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8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6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5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2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7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399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7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7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843" indent="0">
              <a:buNone/>
              <a:defRPr sz="1600" b="1"/>
            </a:lvl2pPr>
            <a:lvl3pPr marL="725687" indent="0">
              <a:buNone/>
              <a:defRPr sz="1400" b="1"/>
            </a:lvl3pPr>
            <a:lvl4pPr marL="1088530" indent="0">
              <a:buNone/>
              <a:defRPr sz="1300" b="1"/>
            </a:lvl4pPr>
            <a:lvl5pPr marL="1451373" indent="0">
              <a:buNone/>
              <a:defRPr sz="1300" b="1"/>
            </a:lvl5pPr>
            <a:lvl6pPr marL="1814216" indent="0">
              <a:buNone/>
              <a:defRPr sz="1300" b="1"/>
            </a:lvl6pPr>
            <a:lvl7pPr marL="2177060" indent="0">
              <a:buNone/>
              <a:defRPr sz="1300" b="1"/>
            </a:lvl7pPr>
            <a:lvl8pPr marL="2539903" indent="0">
              <a:buNone/>
              <a:defRPr sz="1300" b="1"/>
            </a:lvl8pPr>
            <a:lvl9pPr marL="290274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843" indent="0">
              <a:buNone/>
              <a:defRPr sz="1600" b="1"/>
            </a:lvl2pPr>
            <a:lvl3pPr marL="725687" indent="0">
              <a:buNone/>
              <a:defRPr sz="1400" b="1"/>
            </a:lvl3pPr>
            <a:lvl4pPr marL="1088530" indent="0">
              <a:buNone/>
              <a:defRPr sz="1300" b="1"/>
            </a:lvl4pPr>
            <a:lvl5pPr marL="1451373" indent="0">
              <a:buNone/>
              <a:defRPr sz="1300" b="1"/>
            </a:lvl5pPr>
            <a:lvl6pPr marL="1814216" indent="0">
              <a:buNone/>
              <a:defRPr sz="1300" b="1"/>
            </a:lvl6pPr>
            <a:lvl7pPr marL="2177060" indent="0">
              <a:buNone/>
              <a:defRPr sz="1300" b="1"/>
            </a:lvl7pPr>
            <a:lvl8pPr marL="2539903" indent="0">
              <a:buNone/>
              <a:defRPr sz="1300" b="1"/>
            </a:lvl8pPr>
            <a:lvl9pPr marL="290274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8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5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8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7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2843" indent="0">
              <a:buNone/>
              <a:defRPr sz="1000"/>
            </a:lvl2pPr>
            <a:lvl3pPr marL="725687" indent="0">
              <a:buNone/>
              <a:defRPr sz="800"/>
            </a:lvl3pPr>
            <a:lvl4pPr marL="1088530" indent="0">
              <a:buNone/>
              <a:defRPr sz="700"/>
            </a:lvl4pPr>
            <a:lvl5pPr marL="1451373" indent="0">
              <a:buNone/>
              <a:defRPr sz="700"/>
            </a:lvl5pPr>
            <a:lvl6pPr marL="1814216" indent="0">
              <a:buNone/>
              <a:defRPr sz="700"/>
            </a:lvl6pPr>
            <a:lvl7pPr marL="2177060" indent="0">
              <a:buNone/>
              <a:defRPr sz="700"/>
            </a:lvl7pPr>
            <a:lvl8pPr marL="2539903" indent="0">
              <a:buNone/>
              <a:defRPr sz="700"/>
            </a:lvl8pPr>
            <a:lvl9pPr marL="290274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62843" indent="0">
              <a:buNone/>
              <a:defRPr sz="2200"/>
            </a:lvl2pPr>
            <a:lvl3pPr marL="725687" indent="0">
              <a:buNone/>
              <a:defRPr sz="1900"/>
            </a:lvl3pPr>
            <a:lvl4pPr marL="1088530" indent="0">
              <a:buNone/>
              <a:defRPr sz="1600"/>
            </a:lvl4pPr>
            <a:lvl5pPr marL="1451373" indent="0">
              <a:buNone/>
              <a:defRPr sz="1600"/>
            </a:lvl5pPr>
            <a:lvl6pPr marL="1814216" indent="0">
              <a:buNone/>
              <a:defRPr sz="1600"/>
            </a:lvl6pPr>
            <a:lvl7pPr marL="2177060" indent="0">
              <a:buNone/>
              <a:defRPr sz="1600"/>
            </a:lvl7pPr>
            <a:lvl8pPr marL="2539903" indent="0">
              <a:buNone/>
              <a:defRPr sz="1600"/>
            </a:lvl8pPr>
            <a:lvl9pPr marL="2902747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62843" indent="0">
              <a:buNone/>
              <a:defRPr sz="1000"/>
            </a:lvl2pPr>
            <a:lvl3pPr marL="725687" indent="0">
              <a:buNone/>
              <a:defRPr sz="800"/>
            </a:lvl3pPr>
            <a:lvl4pPr marL="1088530" indent="0">
              <a:buNone/>
              <a:defRPr sz="700"/>
            </a:lvl4pPr>
            <a:lvl5pPr marL="1451373" indent="0">
              <a:buNone/>
              <a:defRPr sz="700"/>
            </a:lvl5pPr>
            <a:lvl6pPr marL="1814216" indent="0">
              <a:buNone/>
              <a:defRPr sz="700"/>
            </a:lvl6pPr>
            <a:lvl7pPr marL="2177060" indent="0">
              <a:buNone/>
              <a:defRPr sz="700"/>
            </a:lvl7pPr>
            <a:lvl8pPr marL="2539903" indent="0">
              <a:buNone/>
              <a:defRPr sz="700"/>
            </a:lvl8pPr>
            <a:lvl9pPr marL="290274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8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1" cy="857250"/>
          </a:xfrm>
          <a:prstGeom prst="rect">
            <a:avLst/>
          </a:prstGeom>
        </p:spPr>
        <p:txBody>
          <a:bodyPr vert="horz" lIns="72576" tIns="36288" rIns="72576" bIns="3628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1" cy="3394472"/>
          </a:xfrm>
          <a:prstGeom prst="rect">
            <a:avLst/>
          </a:prstGeom>
        </p:spPr>
        <p:txBody>
          <a:bodyPr vert="horz" lIns="72576" tIns="36288" rIns="72576" bIns="3628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3"/>
          </a:xfrm>
          <a:prstGeom prst="rect">
            <a:avLst/>
          </a:prstGeom>
        </p:spPr>
        <p:txBody>
          <a:bodyPr vert="horz" lIns="72576" tIns="36288" rIns="72576" bIns="3628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0B90-7BA7-42C9-9D0C-CEE48A23A1C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3"/>
          </a:xfrm>
          <a:prstGeom prst="rect">
            <a:avLst/>
          </a:prstGeom>
        </p:spPr>
        <p:txBody>
          <a:bodyPr vert="horz" lIns="72576" tIns="36288" rIns="72576" bIns="3628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72576" tIns="36288" rIns="72576" bIns="3628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4986-26E7-493E-9201-98BF02AD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3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5687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33" indent="-272133" algn="l" defTabSz="7256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621" indent="-226777" algn="l" defTabSz="72568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09" indent="-181422" algn="l" defTabSz="7256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952" indent="-181422" algn="l" defTabSz="7256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95" indent="-181422" algn="l" defTabSz="72568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639" indent="-181422" algn="l" defTabSz="72568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482" indent="-181422" algn="l" defTabSz="72568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325" indent="-181422" algn="l" defTabSz="72568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68" indent="-181422" algn="l" defTabSz="72568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56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843" algn="l" defTabSz="7256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687" algn="l" defTabSz="7256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530" algn="l" defTabSz="7256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373" algn="l" defTabSz="7256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216" algn="l" defTabSz="7256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060" algn="l" defTabSz="7256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903" algn="l" defTabSz="7256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747" algn="l" defTabSz="7256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" y="354"/>
            <a:ext cx="9131401" cy="514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600252"/>
            <a:ext cx="6914673" cy="1181280"/>
          </a:xfrm>
          <a:prstGeom prst="rect">
            <a:avLst/>
          </a:prstGeom>
        </p:spPr>
        <p:txBody>
          <a:bodyPr wrap="square" lIns="72576" tIns="36288" rIns="72576" bIns="36288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Приоритетная программа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«Повышение производительности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труда и поддержка занятости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8674" y="3522049"/>
            <a:ext cx="6914673" cy="1335579"/>
          </a:xfrm>
          <a:prstGeom prst="rect">
            <a:avLst/>
          </a:prstGeom>
        </p:spPr>
        <p:txBody>
          <a:bodyPr wrap="square" lIns="72576" tIns="36288" rIns="72576" bIns="36288">
            <a:spAutoFit/>
          </a:bodyPr>
          <a:lstStyle/>
          <a:p>
            <a:pPr algn="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Министр промышленности и топливно-энергетического </a:t>
            </a:r>
          </a:p>
          <a:p>
            <a:pPr algn="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комплекса Тульской области - директор </a:t>
            </a:r>
          </a:p>
          <a:p>
            <a:pPr algn="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департамента промышленной политики</a:t>
            </a:r>
          </a:p>
          <a:p>
            <a:pPr algn="r">
              <a:lnSpc>
                <a:spcPts val="1984"/>
              </a:lnSpc>
              <a:defRPr/>
            </a:pP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Ломовцев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ts val="1984"/>
              </a:lnSpc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Дмитрий Алексеевич</a:t>
            </a:r>
          </a:p>
        </p:txBody>
      </p:sp>
    </p:spTree>
    <p:extLst>
      <p:ext uri="{BB962C8B-B14F-4D97-AF65-F5344CB8AC3E}">
        <p14:creationId xmlns:p14="http://schemas.microsoft.com/office/powerpoint/2010/main" val="6838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763688" y="139330"/>
            <a:ext cx="7380313" cy="776236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ущественный вклад программы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 рост производительности ключевых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отраслевых секторов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и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компаний</a:t>
            </a:r>
            <a:endParaRPr lang="ru-RU" sz="2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110579"/>
            <a:ext cx="5616624" cy="381051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Машиностроение</a:t>
            </a:r>
            <a:endParaRPr lang="ru-RU" sz="20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63638"/>
            <a:ext cx="8496944" cy="627272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производительности в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машиностроительной отрасли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по сравнению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странами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2820911"/>
            <a:ext cx="864095" cy="29128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700"/>
              </a:lnSpc>
              <a:spcBef>
                <a:spcPts val="800"/>
              </a:spcBef>
              <a:buClr>
                <a:srgbClr val="0070C0"/>
              </a:buCl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7-15%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388863"/>
            <a:ext cx="5584433" cy="2343127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285750" indent="-285750" algn="just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Текущий уровень производительности составляет менее 20% от уровня стран ЕС</a:t>
            </a:r>
          </a:p>
          <a:p>
            <a:pPr marL="285750" indent="-285750" algn="just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типичном российском предприятии можно повысить производительность на 15-25% без существенных капитальных вложений</a:t>
            </a:r>
          </a:p>
          <a:p>
            <a:pPr marL="285750" indent="-285750" algn="just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таких мер в ближайшие 5 лет ключевыми игроками отрасли в типичном регионе позволяет добиться роста производительности и сокращения отрыва от ЕС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12" y="3139309"/>
            <a:ext cx="2898276" cy="12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1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763688" y="139330"/>
            <a:ext cx="7380313" cy="776236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ущественный вклад программы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 рост производительности ключевых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отраслевых секторов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и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компаний</a:t>
            </a:r>
            <a:endParaRPr lang="ru-RU" sz="2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131590"/>
            <a:ext cx="5616624" cy="381051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Инфраструктура</a:t>
            </a:r>
            <a:endParaRPr lang="ru-RU" sz="20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645993"/>
            <a:ext cx="7416824" cy="627272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производительности в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строительства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со странами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ЕС,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2499742"/>
            <a:ext cx="864095" cy="29128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700"/>
              </a:lnSpc>
              <a:spcBef>
                <a:spcPts val="800"/>
              </a:spcBef>
              <a:buClr>
                <a:srgbClr val="0070C0"/>
              </a:buCl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17-25%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99742"/>
            <a:ext cx="5584433" cy="2125118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285750" indent="-285750" algn="just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Текущий уровень производительности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составляет около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половины от уровня стран ЕС</a:t>
            </a:r>
          </a:p>
          <a:p>
            <a:pPr marL="285750" indent="-285750" algn="just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типичном российском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строительном предприятии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повысить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25-35% за счёт роста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операционной эффективности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принятию таких мер в типичном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регионе можно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ближайшие 5 лет переломить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негативный тренд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значительно сократить отрыв от ЕС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35994"/>
            <a:ext cx="2883135" cy="220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1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763688" y="88333"/>
            <a:ext cx="7236297" cy="899241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Необходима комплексная поддержка роста производительности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на уровне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отдельных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компаний</a:t>
            </a:r>
            <a:endParaRPr lang="ru-RU" sz="2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/>
          <a:stretch/>
        </p:blipFill>
        <p:spPr bwMode="auto">
          <a:xfrm>
            <a:off x="1043608" y="1190847"/>
            <a:ext cx="7920880" cy="38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763688" y="195487"/>
            <a:ext cx="7236297" cy="504055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Системный подход к повышению производительности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труда</a:t>
            </a:r>
            <a:endParaRPr lang="ru-RU" sz="2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75018"/>
            <a:ext cx="7488832" cy="421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!!!!!!Презентации\Промышленность\1\Новая папка\Презентация промышленность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5"/>
            <a:ext cx="9144000" cy="51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9068"/>
            <a:ext cx="7848872" cy="415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979712" y="-4686"/>
            <a:ext cx="7056784" cy="992260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римеры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стран, реализующих программы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повышения производительности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и специализированных институтов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развития</a:t>
            </a:r>
            <a:endParaRPr lang="ru-RU" sz="2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19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800829" y="51470"/>
            <a:ext cx="7235667" cy="848244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600"/>
              </a:lnSpc>
            </a:pPr>
            <a:r>
              <a:rPr lang="ru-RU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Разрывы производительности в России </a:t>
            </a:r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по сравнению </a:t>
            </a:r>
            <a:r>
              <a:rPr lang="ru-RU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 другими </a:t>
            </a:r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странами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978370"/>
            <a:ext cx="3312368" cy="945308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производительности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в среднем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экономике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средним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уровнем для США, 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934508"/>
            <a:ext cx="4487611" cy="23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77" y="2006516"/>
            <a:ext cx="4308503" cy="21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28084" y="978370"/>
            <a:ext cx="3492388" cy="945308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производительности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со средним уровнем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стран Евросоюза в 2014 г., 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72100" y="4161879"/>
            <a:ext cx="3492388" cy="29128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целом по экономике - 44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443958"/>
            <a:ext cx="7848872" cy="565717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Рост производительности – основное условие для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устойчивого</a:t>
            </a:r>
            <a:r>
              <a:rPr lang="en-US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экономического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роста и процветания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России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2051720" y="-164554"/>
            <a:ext cx="6912768" cy="1656184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Для повышения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конкурентоспособности экономики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необходимо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обеспечить рост производительности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на уровне компаний, отраслей и 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регионов</a:t>
            </a:r>
            <a:endParaRPr lang="ru-RU" sz="2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8410"/>
            <a:ext cx="8136904" cy="37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763688" y="51471"/>
            <a:ext cx="7236297" cy="504055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Выбор регионов на 2017-18 гг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  <a:endParaRPr lang="ru-RU" sz="2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43558"/>
            <a:ext cx="2956021" cy="42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84425"/>
            <a:ext cx="3897767" cy="413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64088" y="544763"/>
            <a:ext cx="3059833" cy="565717"/>
          </a:xfrm>
          <a:prstGeom prst="rect">
            <a:avLst/>
          </a:prstGeom>
          <a:solidFill>
            <a:schemeClr val="bg1"/>
          </a:solidFill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Потенциальные участники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программ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0199" y="555526"/>
            <a:ext cx="2843809" cy="319496"/>
          </a:xfrm>
          <a:prstGeom prst="rect">
            <a:avLst/>
          </a:prstGeom>
          <a:noFill/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отбора</a:t>
            </a:r>
          </a:p>
        </p:txBody>
      </p:sp>
    </p:spTree>
    <p:extLst>
      <p:ext uri="{BB962C8B-B14F-4D97-AF65-F5344CB8AC3E}">
        <p14:creationId xmlns:p14="http://schemas.microsoft.com/office/powerpoint/2010/main" val="12353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2331994" y="51470"/>
            <a:ext cx="4472254" cy="432048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Барьеры и </a:t>
            </a:r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возможности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496" y="573855"/>
            <a:ext cx="8793360" cy="2573959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2160000" indent="-285750" algn="just">
              <a:lnSpc>
                <a:spcPts val="19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9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Производительность </a:t>
            </a:r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России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в экономике в целом и по отраслям </a:t>
            </a:r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2-3 раза ниже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чем в других развитых странах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1440000" indent="-285750" algn="just">
              <a:lnSpc>
                <a:spcPts val="19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Существуют </a:t>
            </a:r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барьеры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для роста производительности </a:t>
            </a:r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уровне 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отдельных </a:t>
            </a:r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компаний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(неконкурентоспособные бизнес-модели, неэффективные 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производственные системы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дефицит 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управленческих компетенций)</a:t>
            </a:r>
          </a:p>
          <a:p>
            <a:pPr marL="360000" indent="-285750" algn="just">
              <a:lnSpc>
                <a:spcPts val="19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Также рост производительности 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сдерживают </a:t>
            </a:r>
            <a:r>
              <a:rPr lang="ru-RU" sz="19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«внешние</a:t>
            </a:r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факторы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(дефицит 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кадров нужной 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квалификации, 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доступность финансовых 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ресурсов, </a:t>
            </a:r>
            <a:r>
              <a:rPr lang="ru-RU" sz="19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административные барьеры 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9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устаревшее </a:t>
            </a:r>
            <a:r>
              <a:rPr lang="ru-RU" sz="19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отраслевое регулирование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795886"/>
            <a:ext cx="6984776" cy="125308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повышения </a:t>
            </a:r>
            <a:r>
              <a:rPr lang="ru-RU" sz="21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конкурентоспособности экономики</a:t>
            </a:r>
            <a:r>
              <a:rPr lang="ru-RU" sz="2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ускорения </a:t>
            </a:r>
            <a:r>
              <a:rPr lang="ru-RU" sz="2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экономического роста </a:t>
            </a:r>
            <a:r>
              <a:rPr lang="ru-RU" sz="21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России с учетом </a:t>
            </a:r>
            <a:r>
              <a:rPr lang="ru-RU" sz="2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дефицита человеческих </a:t>
            </a:r>
            <a:r>
              <a:rPr lang="ru-RU" sz="21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ресурсов </a:t>
            </a:r>
            <a:r>
              <a:rPr lang="ru-RU" sz="21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необходимы новые </a:t>
            </a:r>
            <a:r>
              <a:rPr lang="ru-RU" sz="21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проактивные</a:t>
            </a:r>
            <a:r>
              <a:rPr lang="ru-RU" sz="21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меры</a:t>
            </a:r>
            <a:r>
              <a:rPr lang="ru-RU" sz="21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для </a:t>
            </a:r>
            <a:r>
              <a:rPr lang="ru-RU" sz="2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повышения производительности</a:t>
            </a:r>
            <a:endParaRPr lang="ru-RU" sz="21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539552" y="3201491"/>
            <a:ext cx="8361312" cy="59439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1404" y="3664538"/>
            <a:ext cx="500236" cy="1427492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just"/>
            <a:r>
              <a:rPr lang="ru-RU" sz="8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835697" y="-4686"/>
            <a:ext cx="6408712" cy="560212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Ключевые элементы </a:t>
            </a:r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программы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9792" y="553839"/>
            <a:ext cx="6264696" cy="453603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indent="-252000" algn="just">
              <a:lnSpc>
                <a:spcPts val="18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ru-RU" sz="17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Поддержка</a:t>
            </a:r>
            <a:r>
              <a:rPr lang="ru-RU" sz="17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реализации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региональных инициатив</a:t>
            </a: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 </a:t>
            </a:r>
            <a:r>
              <a:rPr lang="ru-RU" sz="17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учетом первого успешного опыта </a:t>
            </a: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отдельных регионов (</a:t>
            </a:r>
            <a:r>
              <a:rPr lang="ru-RU" sz="17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Татарстан, Калужская область</a:t>
            </a: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Самарская область </a:t>
            </a:r>
            <a:r>
              <a:rPr lang="ru-RU" sz="17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др.)</a:t>
            </a:r>
          </a:p>
          <a:p>
            <a:pPr indent="-252000" algn="just">
              <a:lnSpc>
                <a:spcPts val="18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Меры в трех взаимосвязанных направлениях: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</a:pP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•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Повышение производительности</a:t>
            </a: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отраслей </a:t>
            </a:r>
            <a:r>
              <a:rPr lang="ru-RU" sz="17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отдельных компаний</a:t>
            </a:r>
            <a:endParaRPr lang="ru-RU" sz="17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800"/>
              </a:lnSpc>
              <a:spcBef>
                <a:spcPts val="600"/>
              </a:spcBef>
            </a:pP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• Создание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интегрированной системы занятости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</a:pP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• Усиление и координация мер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созданию новых </a:t>
            </a:r>
            <a:r>
              <a:rPr lang="ru-RU" sz="17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рабочих мест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рыночных </a:t>
            </a:r>
            <a:r>
              <a:rPr lang="ru-RU" sz="17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секторах</a:t>
            </a:r>
          </a:p>
          <a:p>
            <a:pPr indent="-252000" algn="just">
              <a:lnSpc>
                <a:spcPts val="18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 startAt="3"/>
            </a:pP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Проекты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повышению производительности в отдельных компаниях </a:t>
            </a: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(повышение конкурентоспособности бизнес-моделей, повышение эффективности, развития управленческих компетенций и др</a:t>
            </a:r>
            <a:r>
              <a:rPr lang="ru-RU" sz="17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.)</a:t>
            </a:r>
          </a:p>
          <a:p>
            <a:pPr indent="-252000" algn="just">
              <a:lnSpc>
                <a:spcPts val="18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Пакеты мер и дорожные карты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повышения </a:t>
            </a:r>
            <a:r>
              <a:rPr lang="ru-RU" sz="17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эффективности регулирования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снижения административных барьеров </a:t>
            </a: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отдельных секторах на федеральном и региональном уровне</a:t>
            </a:r>
          </a:p>
          <a:p>
            <a:pPr indent="-252000" algn="just">
              <a:lnSpc>
                <a:spcPts val="18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 startAt="3"/>
            </a:pP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Центры компетенций</a:t>
            </a: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специальные институты, занимающихся внедрением инструментов повышения </a:t>
            </a:r>
            <a:r>
              <a:rPr lang="ru-RU" sz="17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производительности</a:t>
            </a:r>
            <a:endParaRPr lang="ru-RU" sz="17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" y="1862837"/>
            <a:ext cx="2667748" cy="265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6512" y="4515966"/>
            <a:ext cx="2844317" cy="509291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700"/>
              </a:lnSpc>
              <a:spcBef>
                <a:spcPts val="800"/>
              </a:spcBef>
              <a:buClr>
                <a:srgbClr val="0070C0"/>
              </a:buClr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Снижение административных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барьеров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843558"/>
            <a:ext cx="1872208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драйвера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и снижение барьеров как основа</a:t>
            </a:r>
          </a:p>
        </p:txBody>
      </p:sp>
    </p:spTree>
    <p:extLst>
      <p:ext uri="{BB962C8B-B14F-4D97-AF65-F5344CB8AC3E}">
        <p14:creationId xmlns:p14="http://schemas.microsoft.com/office/powerpoint/2010/main" val="27234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979712" y="-4686"/>
            <a:ext cx="7056784" cy="776236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Региональные программы по повышению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производительности труда</a:t>
            </a:r>
            <a:endParaRPr lang="ru-RU" sz="2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7" y="1131590"/>
            <a:ext cx="817859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3667" y="840307"/>
            <a:ext cx="2844317" cy="29128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700"/>
              </a:lnSpc>
              <a:spcBef>
                <a:spcPts val="800"/>
              </a:spcBef>
              <a:buClr>
                <a:srgbClr val="0070C0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уровень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48163" y="840307"/>
            <a:ext cx="2844317" cy="29128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700"/>
              </a:lnSpc>
              <a:spcBef>
                <a:spcPts val="800"/>
              </a:spcBef>
              <a:buClr>
                <a:srgbClr val="0070C0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697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-4686"/>
            <a:ext cx="9143685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763688" y="51470"/>
            <a:ext cx="7380313" cy="776236"/>
          </a:xfrm>
          <a:prstGeom prst="rect">
            <a:avLst/>
          </a:prstGeom>
        </p:spPr>
        <p:txBody>
          <a:bodyPr lIns="72576" tIns="36288" rIns="72576" bIns="36288" anchor="ctr"/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ущественный вклад программы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в рост производительности ключевых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отраслевых секторов </a:t>
            </a:r>
            <a:r>
              <a:rPr lang="ru-RU" sz="2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и </a:t>
            </a:r>
            <a:r>
              <a:rPr lang="ru-RU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компаний</a:t>
            </a:r>
            <a:endParaRPr lang="ru-RU" sz="2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915566"/>
            <a:ext cx="5616624" cy="381051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Химическая промышленность</a:t>
            </a:r>
            <a:endParaRPr lang="ru-RU" sz="20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"/>
          <a:stretch/>
        </p:blipFill>
        <p:spPr bwMode="auto">
          <a:xfrm>
            <a:off x="5978766" y="2211710"/>
            <a:ext cx="2841705" cy="28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3649" y="1347614"/>
            <a:ext cx="6264695" cy="560588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производительности в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химическом производстве в РФ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со странами ЕС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1920427"/>
            <a:ext cx="864095" cy="29128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ts val="1700"/>
              </a:lnSpc>
              <a:spcBef>
                <a:spcPts val="800"/>
              </a:spcBef>
              <a:buClr>
                <a:srgbClr val="0070C0"/>
              </a:buCl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40-50%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5719" y="2139702"/>
            <a:ext cx="5584433" cy="256113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285750" indent="-285750" algn="just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Текущий уровень производительности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превышает 50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% от уровня стран ЕС, и быстро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повышается последние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</a:p>
          <a:p>
            <a:pPr marL="285750" indent="-285750" algn="just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типичном российском химическом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предприятии можно повысить производительность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15-20% без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существенных капитальных вложений2</a:t>
            </a:r>
          </a:p>
          <a:p>
            <a:pPr marL="285750" indent="-285750" algn="just">
              <a:lnSpc>
                <a:spcPts val="17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аналогичных мер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типичного региона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ближайшие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лет можно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 сократить отрыв от ЕС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уровню производительности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843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596</Words>
  <Application>Microsoft Office PowerPoint</Application>
  <PresentationFormat>Экран (16:9)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281</cp:revision>
  <dcterms:created xsi:type="dcterms:W3CDTF">2017-02-16T15:28:00Z</dcterms:created>
  <dcterms:modified xsi:type="dcterms:W3CDTF">2017-09-01T08:27:06Z</dcterms:modified>
</cp:coreProperties>
</file>